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63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hyperlink" Target="https://github.com/Mari-Jun/2020_OPEN_GL-Term-Projec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wGvtj4_O04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oy0501/2DGP" TargetMode="External"/><Relationship Id="rId5" Type="http://schemas.openxmlformats.org/officeDocument/2006/relationships/hyperlink" Target="https://youtu.be/Db__RmsBETw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hyperlink" Target="https://github.com/Mari-Jun/2020_OPEN_GL-Term-Projec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fn6TnzF7jdw" TargetMode="External"/><Relationship Id="rId7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hyperlink" Target="https://github.com/boy0501/MMOSim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9770" y="4364638"/>
            <a:ext cx="3774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Game Sever </a:t>
            </a:r>
          </a:p>
          <a:p>
            <a:r>
              <a:rPr lang="en-US" dirty="0"/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이수민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2257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Just Jump : </a:t>
            </a:r>
          </a:p>
          <a:p>
            <a:r>
              <a:rPr lang="en-US" altLang="ko-KR" sz="6000" dirty="0"/>
              <a:t>For Network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2020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2021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7812" y="5754163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Standalone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이수민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, </a:t>
            </a:r>
            <a:r>
              <a:rPr lang="ko-KR" altLang="en-US" sz="18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박해성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온라인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C/S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이수민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박주용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이예준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09345" y="2652474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317429" y="5007182"/>
            <a:ext cx="419980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win32API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win32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block socket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담당업무 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Standalone</a:t>
            </a:r>
            <a:r>
              <a:rPr lang="ko-KR" altLang="en-US" sz="1600" dirty="0"/>
              <a:t>버전 </a:t>
            </a:r>
            <a:r>
              <a:rPr lang="en-US" altLang="ko-KR" sz="1600" dirty="0"/>
              <a:t>– </a:t>
            </a:r>
            <a:r>
              <a:rPr lang="ko-KR" altLang="en-US" sz="1600" dirty="0"/>
              <a:t>충돌체크 및 처리</a:t>
            </a:r>
            <a:r>
              <a:rPr lang="en-US" altLang="ko-KR" sz="1600" dirty="0"/>
              <a:t>, </a:t>
            </a:r>
            <a:r>
              <a:rPr lang="ko-KR" altLang="en-US" sz="1600" dirty="0"/>
              <a:t>카메라처리</a:t>
            </a:r>
            <a:r>
              <a:rPr lang="en-US" altLang="ko-KR" sz="1600" dirty="0"/>
              <a:t>, UI</a:t>
            </a:r>
            <a:r>
              <a:rPr lang="ko-KR" altLang="en-US" sz="1600" dirty="0"/>
              <a:t>처리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dirty="0"/>
              <a:t>온라인 </a:t>
            </a:r>
            <a:r>
              <a:rPr lang="en-US" altLang="ko-KR" sz="1600" dirty="0"/>
              <a:t>C/S</a:t>
            </a:r>
            <a:r>
              <a:rPr lang="ko-KR" altLang="en-US" sz="1600" dirty="0"/>
              <a:t>버전 </a:t>
            </a:r>
            <a:r>
              <a:rPr lang="en-US" altLang="ko-KR" sz="1600" dirty="0"/>
              <a:t>- </a:t>
            </a:r>
            <a:r>
              <a:rPr lang="ko-KR" altLang="en-US" sz="1600" dirty="0"/>
              <a:t>서버 프레임워크 및 통신 구조 설계</a:t>
            </a:r>
            <a:r>
              <a:rPr lang="en-US" altLang="ko-KR" sz="1600" dirty="0"/>
              <a:t>, </a:t>
            </a:r>
            <a:r>
              <a:rPr lang="ko-KR" altLang="en-US" sz="1600" dirty="0"/>
              <a:t>클라이언트의 충돌 로직 서버로 옮기기</a:t>
            </a:r>
            <a:r>
              <a:rPr lang="en-US" altLang="ko-KR" sz="1600" dirty="0"/>
              <a:t>, </a:t>
            </a:r>
            <a:r>
              <a:rPr lang="ko-KR" altLang="en-US" sz="1600" dirty="0"/>
              <a:t>클라이언트 프레임워크 재 구성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ui,sound</a:t>
            </a:r>
            <a:r>
              <a:rPr lang="en-US" altLang="ko-KR" sz="1600" dirty="0"/>
              <a:t> </a:t>
            </a:r>
            <a:r>
              <a:rPr lang="ko-KR" altLang="en-US" sz="1600" dirty="0"/>
              <a:t>등등</a:t>
            </a:r>
            <a:r>
              <a:rPr lang="en-US" altLang="ko-KR" sz="1600" dirty="0"/>
              <a:t>…)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ko-KR" altLang="en-US" sz="1600" b="1" dirty="0"/>
              <a:t>소스링크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234" y="1972947"/>
            <a:ext cx="7842954" cy="5913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8909489" y="1861551"/>
            <a:ext cx="8120857" cy="6267809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10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/>
              <a:t>네트워크 </a:t>
            </a:r>
            <a:r>
              <a:rPr lang="ko-KR" altLang="en-US" sz="2000" b="1" dirty="0" err="1"/>
              <a:t>통신량을</a:t>
            </a:r>
            <a:r>
              <a:rPr lang="ko-KR" altLang="en-US" sz="2000" b="1" dirty="0"/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952666" y="1434712"/>
            <a:ext cx="9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클라이언트로 </a:t>
            </a:r>
            <a:r>
              <a:rPr lang="ko-KR" altLang="en-US" b="1" dirty="0"/>
              <a:t>매 초 </a:t>
            </a:r>
            <a:r>
              <a:rPr lang="en-US" altLang="ko-KR" b="1" dirty="0"/>
              <a:t>60</a:t>
            </a:r>
            <a:r>
              <a:rPr lang="ko-KR" altLang="en-US" b="1" dirty="0"/>
              <a:t>번씩</a:t>
            </a:r>
            <a:r>
              <a:rPr lang="ko-KR" altLang="en-US" dirty="0"/>
              <a:t> 패킷을 보내주는 것을 </a:t>
            </a:r>
            <a:r>
              <a:rPr lang="ko-KR" altLang="en-US" b="1" dirty="0"/>
              <a:t>매초 </a:t>
            </a:r>
            <a:r>
              <a:rPr lang="en-US" altLang="ko-KR" b="1" dirty="0"/>
              <a:t>30</a:t>
            </a:r>
            <a:r>
              <a:rPr lang="ko-KR" altLang="en-US" b="1" dirty="0"/>
              <a:t>번으로 </a:t>
            </a:r>
            <a:r>
              <a:rPr lang="ko-KR" altLang="en-US" dirty="0"/>
              <a:t>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로직이 서버에서 돌아가고</a:t>
            </a:r>
            <a:r>
              <a:rPr lang="en-US" altLang="ko-KR" dirty="0"/>
              <a:t>, </a:t>
            </a:r>
            <a:r>
              <a:rPr lang="ko-KR" altLang="en-US" dirty="0"/>
              <a:t>클라이언트에서는 서버가 보내주는 위치좌표로 오브젝트를 이동하기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위치 동기화 패킷이 줄어 클라이언트에서 뚝뚝 끊기는 현상이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완화하기 위해 서버에서 속도를 계산하여 패킷에 담아 보낸 다음</a:t>
            </a:r>
            <a:r>
              <a:rPr lang="en-US" altLang="ko-KR" dirty="0"/>
              <a:t>, </a:t>
            </a:r>
            <a:r>
              <a:rPr lang="ko-KR" altLang="en-US" dirty="0"/>
              <a:t>클라이언트에서는 받은 속도를 가지고 다음 프레임때의 위치를 예상하여 끊김 현상을 완화시켰습니다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8898603" y="2630852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3807842" y="199623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2420266" y="192180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9561" y="6847216"/>
            <a:ext cx="339340" cy="948318"/>
            <a:chOff x="948568" y="8274843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568" y="8274843"/>
              <a:ext cx="327735" cy="327735"/>
              <a:chOff x="948568" y="8274843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68" y="8274843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8568" y="8801170"/>
              <a:ext cx="327735" cy="327735"/>
              <a:chOff x="948568" y="8801170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68" y="8801170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Project Name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58091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그 외 프로젝트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0076" y="1774223"/>
            <a:ext cx="6480000" cy="4680000"/>
            <a:chOff x="948568" y="1169007"/>
            <a:chExt cx="6832385" cy="41548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68" y="1169007"/>
              <a:ext cx="6832385" cy="41548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4486" y="1774222"/>
            <a:ext cx="6480000" cy="4680000"/>
            <a:chOff x="8095238" y="1170198"/>
            <a:chExt cx="4838095" cy="41548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38" y="1170198"/>
              <a:ext cx="4838095" cy="415480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6654143"/>
            <a:ext cx="5227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IWBTB </a:t>
            </a:r>
            <a:r>
              <a:rPr lang="ko-KR" altLang="en-US" dirty="0" err="1"/>
              <a:t>미싱노</a:t>
            </a:r>
            <a:r>
              <a:rPr lang="ko-KR" altLang="en-US" dirty="0"/>
              <a:t> 보스 모작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인개발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</a:p>
          <a:p>
            <a:r>
              <a:rPr lang="ko-KR" altLang="en-US" dirty="0"/>
              <a:t>소개영상 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https://youtu.be/Db__RmsBETw</a:t>
            </a:r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>
                <a:hlinkClick r:id="rId6"/>
              </a:rPr>
              <a:t>https://github.com/boy0501/2DGP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81598" y="1906218"/>
            <a:ext cx="576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10173517" y="6654143"/>
            <a:ext cx="69237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Cruelty Tower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인개발</a:t>
            </a:r>
            <a:r>
              <a:rPr lang="ko-KR" altLang="en-US" dirty="0"/>
              <a:t> </a:t>
            </a:r>
            <a:r>
              <a:rPr lang="en-US" altLang="ko-KR" dirty="0"/>
              <a:t>C++, OpenGL</a:t>
            </a:r>
          </a:p>
          <a:p>
            <a:r>
              <a:rPr lang="ko-KR" altLang="en-US" dirty="0"/>
              <a:t>담당업무 </a:t>
            </a:r>
            <a:r>
              <a:rPr lang="en-US" altLang="ko-KR" dirty="0"/>
              <a:t>: sound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타워 공격로직</a:t>
            </a:r>
            <a:r>
              <a:rPr lang="en-US" altLang="ko-KR" dirty="0"/>
              <a:t>, ai </a:t>
            </a:r>
            <a:r>
              <a:rPr lang="ko-KR" altLang="en-US" dirty="0" err="1"/>
              <a:t>길찾기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ko-KR" altLang="en-US" dirty="0"/>
              <a:t>소개영상 </a:t>
            </a:r>
            <a:r>
              <a:rPr lang="ko-KR" altLang="en-US" dirty="0">
                <a:hlinkClick r:id="rId8"/>
              </a:rPr>
              <a:t>https://youtu.be/NwGvtj4_O04</a:t>
            </a:r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>
                <a:hlinkClick r:id="rId9"/>
              </a:rPr>
              <a:t>https://github.com/Mari-Jun/2020_OPEN_GL-Term-Project</a:t>
            </a:r>
            <a:endParaRPr lang="ko-KR" altLang="en-US" dirty="0"/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87" y="1954222"/>
            <a:ext cx="5760000" cy="4320000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92DBE57-9B6A-8220-FB7E-AE2EB9E04E7B}"/>
              </a:ext>
            </a:extLst>
          </p:cNvPr>
          <p:cNvGrpSpPr/>
          <p:nvPr/>
        </p:nvGrpSpPr>
        <p:grpSpPr>
          <a:xfrm>
            <a:off x="9764486" y="6876597"/>
            <a:ext cx="327736" cy="854062"/>
            <a:chOff x="948568" y="8274843"/>
            <a:chExt cx="327736" cy="854062"/>
          </a:xfrm>
        </p:grpSpPr>
        <p:grpSp>
          <p:nvGrpSpPr>
            <p:cNvPr id="19" name="그룹 1002">
              <a:extLst>
                <a:ext uri="{FF2B5EF4-FFF2-40B4-BE49-F238E27FC236}">
                  <a16:creationId xmlns:a16="http://schemas.microsoft.com/office/drawing/2014/main" id="{74E2D9B8-7ADE-483B-5EFC-7F435D35F70A}"/>
                </a:ext>
              </a:extLst>
            </p:cNvPr>
            <p:cNvGrpSpPr/>
            <p:nvPr/>
          </p:nvGrpSpPr>
          <p:grpSpPr>
            <a:xfrm>
              <a:off x="948568" y="8274843"/>
              <a:ext cx="327735" cy="327735"/>
              <a:chOff x="948568" y="8274843"/>
              <a:chExt cx="327735" cy="327735"/>
            </a:xfrm>
          </p:grpSpPr>
          <p:pic>
            <p:nvPicPr>
              <p:cNvPr id="23" name="Object 3">
                <a:extLst>
                  <a:ext uri="{FF2B5EF4-FFF2-40B4-BE49-F238E27FC236}">
                    <a16:creationId xmlns:a16="http://schemas.microsoft.com/office/drawing/2014/main" id="{BC3586A7-7A0C-3A6A-DFE8-926370C46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68" y="8274843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3FAE20D4-87DB-9DBF-FA10-D830590820B4}"/>
                </a:ext>
              </a:extLst>
            </p:cNvPr>
            <p:cNvGrpSpPr/>
            <p:nvPr/>
          </p:nvGrpSpPr>
          <p:grpSpPr>
            <a:xfrm>
              <a:off x="948568" y="8801170"/>
              <a:ext cx="327735" cy="327735"/>
              <a:chOff x="948568" y="8801170"/>
              <a:chExt cx="327735" cy="327735"/>
            </a:xfrm>
          </p:grpSpPr>
          <p:pic>
            <p:nvPicPr>
              <p:cNvPr id="22" name="Object 6">
                <a:extLst>
                  <a:ext uri="{FF2B5EF4-FFF2-40B4-BE49-F238E27FC236}">
                    <a16:creationId xmlns:a16="http://schemas.microsoft.com/office/drawing/2014/main" id="{6571848C-8E32-CD31-2AF5-E32FE4C7B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8568" y="8801170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FruitsPangPang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5045273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20934" y="5045303"/>
            <a:ext cx="5643786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600" dirty="0"/>
              <a:t>수집한 아이템을 적에게 던져 맞추는 게임</a:t>
            </a:r>
            <a:r>
              <a:rPr lang="en-US" altLang="ko-KR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ko-KR" altLang="en-US" sz="1600" dirty="0"/>
              <a:t>개발환경 </a:t>
            </a:r>
            <a:r>
              <a:rPr lang="en-US" altLang="ko-KR" sz="1600" dirty="0"/>
              <a:t>: C++11, Unreal Engine 4, IOCP , MSSQL</a:t>
            </a:r>
          </a:p>
          <a:p>
            <a:pPr marL="0" indent="0">
              <a:buNone/>
            </a:pPr>
            <a:r>
              <a:rPr lang="ko-KR" altLang="en-US" sz="1600" dirty="0"/>
              <a:t>역할 </a:t>
            </a:r>
            <a:r>
              <a:rPr lang="en-US" altLang="ko-KR" sz="1600" dirty="0"/>
              <a:t>: </a:t>
            </a:r>
            <a:r>
              <a:rPr lang="ko-KR" altLang="en-US" sz="1600" dirty="0"/>
              <a:t>서버 프로그래머 및 클라이언트 컨텐츠 프로그래머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IOCP</a:t>
            </a:r>
            <a:r>
              <a:rPr lang="ko-KR" altLang="en-US" sz="1600" dirty="0"/>
              <a:t>를 사용하여 로비서버</a:t>
            </a:r>
            <a:r>
              <a:rPr lang="en-US" altLang="ko-KR" sz="1600" dirty="0"/>
              <a:t>,</a:t>
            </a:r>
            <a:r>
              <a:rPr lang="ko-KR" altLang="en-US" sz="1600" dirty="0"/>
              <a:t>게임서버</a:t>
            </a:r>
            <a:r>
              <a:rPr lang="en-US" altLang="ko-KR" sz="1600" dirty="0"/>
              <a:t>,DB</a:t>
            </a:r>
            <a:r>
              <a:rPr lang="ko-KR" altLang="en-US" sz="1600" dirty="0"/>
              <a:t>서버 개발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DB(MSSQL)</a:t>
            </a:r>
            <a:r>
              <a:rPr lang="ko-KR" altLang="en-US" sz="1600" dirty="0"/>
              <a:t>연동 및 플레이어의 정보 저장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UI</a:t>
            </a:r>
            <a:r>
              <a:rPr lang="ko-KR" altLang="en-US" sz="1600" dirty="0"/>
              <a:t>의 기본 틀 및 </a:t>
            </a:r>
            <a:r>
              <a:rPr lang="en-US" altLang="ko-KR" sz="1600" dirty="0"/>
              <a:t>UI</a:t>
            </a:r>
            <a:r>
              <a:rPr lang="ko-KR" altLang="en-US" sz="1600" dirty="0"/>
              <a:t>에 사용되는 기능 로직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주요 기술 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-  </a:t>
            </a:r>
            <a:r>
              <a:rPr lang="ko-KR" altLang="en-US" sz="1600" dirty="0" err="1"/>
              <a:t>매칭시스템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Stored Procedure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연동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클라이언트 네트워크 모듈 </a:t>
            </a:r>
            <a:r>
              <a:rPr lang="en-US" altLang="ko-KR" sz="1600" dirty="0"/>
              <a:t>(Overlapped I/O Callback)</a:t>
            </a:r>
          </a:p>
          <a:p>
            <a:pPr marL="0" indent="0">
              <a:buNone/>
            </a:pPr>
            <a:r>
              <a:rPr lang="ko-KR" altLang="en-US" sz="1600" dirty="0"/>
              <a:t>소개 영상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https://youtu.be/fn6TnzF7jdw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https://github.com/YeajunLee/FruitsPangPang</a:t>
            </a:r>
            <a:endParaRPr lang="en-US" altLang="ko-KR" sz="1600" dirty="0"/>
          </a:p>
          <a:p>
            <a:pPr algn="just"/>
            <a:r>
              <a:rPr lang="en-US" sz="1600" dirty="0"/>
              <a:t>.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2" y="5302420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2021 - 2022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27812" y="5754163"/>
            <a:ext cx="40169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이수민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팀장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),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박주용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이예준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288662" y="1348448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725422"/>
              </p:ext>
            </p:extLst>
          </p:nvPr>
        </p:nvGraphicFramePr>
        <p:xfrm>
          <a:off x="9464282" y="3016499"/>
          <a:ext cx="7963315" cy="4571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0" imgH="0" progId="PBrush">
                  <p:embed/>
                </p:oleObj>
              </mc:Choice>
              <mc:Fallback>
                <p:oleObj name="Bitmap Image" r:id="rId7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4282" y="3016499"/>
                        <a:ext cx="7963315" cy="4571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99B486-C3EE-44C4-2480-B5A5DB09174A}"/>
              </a:ext>
            </a:extLst>
          </p:cNvPr>
          <p:cNvSpPr/>
          <p:nvPr/>
        </p:nvSpPr>
        <p:spPr>
          <a:xfrm>
            <a:off x="381000" y="1267581"/>
            <a:ext cx="9321886" cy="868120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 err="1"/>
              <a:t>FruitsPangPang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80866" y="10022557"/>
            <a:ext cx="738571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매칭 시스템 흐름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/>
              <a:t>매칭 시스템</a:t>
            </a:r>
            <a:endParaRPr lang="en-US" altLang="ko-KR" sz="1800" b="1" dirty="0"/>
          </a:p>
        </p:txBody>
      </p:sp>
      <p:sp>
        <p:nvSpPr>
          <p:cNvPr id="14" name="Object 14"/>
          <p:cNvSpPr txBox="1"/>
          <p:nvPr/>
        </p:nvSpPr>
        <p:spPr>
          <a:xfrm>
            <a:off x="10103529" y="1850291"/>
            <a:ext cx="5513674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err="1"/>
              <a:t>매칭시스템의</a:t>
            </a:r>
            <a:r>
              <a:rPr lang="ko-KR" altLang="en-US" sz="1600" dirty="0"/>
              <a:t> 흐름</a:t>
            </a:r>
            <a:endParaRPr lang="en-US" altLang="ko-KR" sz="1600" dirty="0"/>
          </a:p>
          <a:p>
            <a:pPr marL="342900" indent="-342900">
              <a:buFontTx/>
              <a:buAutoNum type="arabicPeriod"/>
            </a:pPr>
            <a:r>
              <a:rPr lang="ko-KR" altLang="en-US" sz="1600" dirty="0"/>
              <a:t>플레이어 매칭 요청 시에 게임서버가 안 켜져 있다면 로비서버에서 </a:t>
            </a:r>
            <a:r>
              <a:rPr lang="en-US" altLang="ko-KR" sz="1600" dirty="0" err="1"/>
              <a:t>ShellExcute</a:t>
            </a:r>
            <a:r>
              <a:rPr lang="en-US" altLang="ko-KR" sz="1600" dirty="0"/>
              <a:t>()</a:t>
            </a:r>
            <a:r>
              <a:rPr lang="ko-KR" altLang="en-US" sz="1600" dirty="0"/>
              <a:t>를 이용하여 </a:t>
            </a:r>
            <a:r>
              <a:rPr lang="en-US" altLang="ko-KR" sz="1600" dirty="0"/>
              <a:t>Port</a:t>
            </a:r>
            <a:r>
              <a:rPr lang="ko-KR" altLang="en-US" sz="1600" dirty="0"/>
              <a:t>번호를 명령인수로 넣고 게임서버를 실행 합니다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/>
              <a:t>게임서버는 </a:t>
            </a:r>
            <a:r>
              <a:rPr lang="en-US" altLang="ko-KR" sz="1600" dirty="0"/>
              <a:t>Port</a:t>
            </a:r>
            <a:r>
              <a:rPr lang="ko-KR" altLang="en-US" sz="1600" dirty="0"/>
              <a:t>번호를 받아 </a:t>
            </a:r>
            <a:r>
              <a:rPr lang="en-US" altLang="ko-KR" sz="1600" dirty="0" err="1"/>
              <a:t>bind&amp;listen</a:t>
            </a:r>
            <a:r>
              <a:rPr lang="en-US" altLang="ko-KR" sz="1600" dirty="0"/>
              <a:t> 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해당 </a:t>
            </a:r>
            <a:r>
              <a:rPr lang="en-US" altLang="ko-KR" sz="1600" dirty="0"/>
              <a:t>Port</a:t>
            </a:r>
            <a:r>
              <a:rPr lang="ko-KR" altLang="en-US" sz="1600" dirty="0"/>
              <a:t>번호를 일종의 식별자로 이용하여 로비에게 연결요청</a:t>
            </a:r>
            <a:r>
              <a:rPr lang="en-US" altLang="ko-KR" sz="1600" dirty="0"/>
              <a:t>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/>
              <a:t>로비서버는 해당 패킷을 받고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서버간의</a:t>
            </a:r>
            <a:r>
              <a:rPr lang="ko-KR" altLang="en-US" sz="1600" dirty="0"/>
              <a:t> 요청임을 확인 한 후</a:t>
            </a:r>
            <a:r>
              <a:rPr lang="en-US" altLang="ko-KR" sz="1600" dirty="0"/>
              <a:t>, GQCS</a:t>
            </a:r>
            <a:r>
              <a:rPr lang="ko-KR" altLang="en-US" sz="1600" dirty="0"/>
              <a:t>에서 구분해주는 </a:t>
            </a:r>
            <a:r>
              <a:rPr lang="en-US" altLang="ko-KR" sz="1600" dirty="0" err="1"/>
              <a:t>Oper</a:t>
            </a:r>
            <a:r>
              <a:rPr lang="ko-KR" altLang="en-US" sz="1600" dirty="0"/>
              <a:t>를 서버전용으로 바꾸고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</a:t>
            </a:r>
            <a:r>
              <a:rPr lang="en-US" altLang="ko-KR" sz="1600" dirty="0"/>
              <a:t>Completion </a:t>
            </a:r>
            <a:br>
              <a:rPr lang="en-US" altLang="ko-KR" sz="1600" dirty="0"/>
            </a:br>
            <a:r>
              <a:rPr lang="en-US" altLang="ko-KR" sz="1600" dirty="0"/>
              <a:t>Key</a:t>
            </a:r>
            <a:r>
              <a:rPr lang="ko-KR" altLang="en-US" sz="1600" dirty="0"/>
              <a:t>를 버리고</a:t>
            </a:r>
            <a:r>
              <a:rPr lang="en-US" altLang="ko-KR" sz="1600" dirty="0"/>
              <a:t> </a:t>
            </a:r>
            <a:r>
              <a:rPr lang="ko-KR" altLang="en-US" sz="1600" dirty="0"/>
              <a:t>새로운 </a:t>
            </a:r>
            <a:r>
              <a:rPr lang="en-US" altLang="ko-KR" sz="1600" dirty="0"/>
              <a:t>key</a:t>
            </a:r>
            <a:r>
              <a:rPr lang="ko-KR" altLang="en-US" sz="1600" dirty="0"/>
              <a:t>를 사용하게 하여 플레이어가 보내는 패킷과 서버가 보내는 패킷을 각각 분리하여 처리합니다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endParaRPr lang="en-US" altLang="ko-KR" sz="1600" dirty="0"/>
          </a:p>
          <a:p>
            <a:r>
              <a:rPr lang="ko-KR" altLang="en-US" sz="1600" dirty="0"/>
              <a:t>클라이언트는 매칭 완료 이후</a:t>
            </a:r>
            <a:r>
              <a:rPr lang="en-US" altLang="ko-KR" sz="1600" dirty="0"/>
              <a:t>, </a:t>
            </a:r>
            <a:r>
              <a:rPr lang="ko-KR" altLang="en-US" sz="1600" dirty="0"/>
              <a:t>게임 레벨로 넘어가면서 로비서버와의 연결을 끊고</a:t>
            </a:r>
            <a:r>
              <a:rPr lang="en-US" altLang="ko-KR" sz="1600" dirty="0"/>
              <a:t>, </a:t>
            </a:r>
            <a:r>
              <a:rPr lang="ko-KR" altLang="en-US" sz="1600" dirty="0"/>
              <a:t>게임서버와 연결하게 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1348160" y="2008975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947779" y="2008974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6532757" y="1992267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60" y="252391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881560" y="209782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4423076" y="209648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로비서버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933400" y="207381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838201" y="1206193"/>
            <a:ext cx="8310122" cy="804948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9517758" y="5913483"/>
            <a:ext cx="435413" cy="1107995"/>
            <a:chOff x="9542857" y="5900686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42857" y="5900686"/>
              <a:ext cx="327735" cy="327735"/>
              <a:chOff x="9542857" y="5900686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42857" y="590068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42858" y="6427012"/>
              <a:ext cx="327735" cy="327735"/>
              <a:chOff x="9542858" y="6427012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42858" y="6427012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958095" y="9371343"/>
            <a:ext cx="7385714" cy="2490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sz="1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관련 로직 흐름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DB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982200" y="5900686"/>
            <a:ext cx="78285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DB</a:t>
            </a:r>
            <a:r>
              <a:rPr lang="ko-KR" altLang="en-US" sz="1600" dirty="0"/>
              <a:t>는</a:t>
            </a:r>
            <a:r>
              <a:rPr lang="en-US" altLang="ko-KR" sz="1600" dirty="0"/>
              <a:t> item table, player table, </a:t>
            </a:r>
            <a:r>
              <a:rPr lang="en-US" altLang="ko-KR" sz="1600" dirty="0" err="1"/>
              <a:t>playerhaveitem</a:t>
            </a:r>
            <a:r>
              <a:rPr lang="en-US" altLang="ko-KR" sz="1600" dirty="0"/>
              <a:t> table </a:t>
            </a:r>
            <a:r>
              <a:rPr lang="ko-KR" altLang="en-US" sz="1600" dirty="0"/>
              <a:t>총 </a:t>
            </a:r>
            <a:r>
              <a:rPr lang="en-US" altLang="ko-KR" sz="1600" dirty="0"/>
              <a:t>3</a:t>
            </a:r>
            <a:r>
              <a:rPr lang="ko-KR" altLang="en-US" sz="1600" dirty="0"/>
              <a:t>종류의 테이블을 가지고 있으며</a:t>
            </a:r>
            <a:endParaRPr lang="en-US" altLang="ko-KR" sz="1600" dirty="0"/>
          </a:p>
          <a:p>
            <a:r>
              <a:rPr lang="ko-KR" altLang="en-US" sz="1600" dirty="0"/>
              <a:t>유저정보를 기록합니다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쿼리문은 </a:t>
            </a:r>
            <a:r>
              <a:rPr lang="en-US" altLang="ko-KR" sz="1600" dirty="0" err="1"/>
              <a:t>StoredProcedure</a:t>
            </a:r>
            <a:r>
              <a:rPr lang="ko-KR" altLang="en-US" sz="1600" dirty="0"/>
              <a:t>를 이용하여 처리합니다</a:t>
            </a:r>
            <a:r>
              <a:rPr lang="en-US" altLang="ko-KR" sz="1600" dirty="0"/>
              <a:t>.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082" y="1450954"/>
            <a:ext cx="5891031" cy="1863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408553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901449" y="1386531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3183135" y="1406488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542583" y="1411624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569092" y="1411624"/>
            <a:ext cx="1514419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184D-FF15-9348-CDD4-AE37440E9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7" y="1908173"/>
            <a:ext cx="7997304" cy="6470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316478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693457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943600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759777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958095" y="9371343"/>
            <a:ext cx="7385714" cy="2490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/>
              <a:t>서버에서 보내는 로비 패킷을 받는 콜백함수의 패킷 조립 부분 </a:t>
            </a:r>
            <a:r>
              <a:rPr lang="en-US" altLang="ko-KR" sz="1000" dirty="0"/>
              <a:t>(</a:t>
            </a:r>
            <a:r>
              <a:rPr lang="ko-KR" altLang="en-US" sz="1000" dirty="0"/>
              <a:t>클라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58095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/>
              <a:t>클라이언트 통신 모듈 구현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958095" y="1226150"/>
            <a:ext cx="8126925" cy="8120910"/>
            <a:chOff x="958095" y="1226150"/>
            <a:chExt cx="8126925" cy="8120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095" y="1226150"/>
              <a:ext cx="8126925" cy="81209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958095" y="2287808"/>
            <a:ext cx="8126925" cy="63709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recv_Lobbycallback(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::GetNetwork();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mMyCharacter)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mMyCharacter-&gt;l_socket)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to_process_data =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over-&gt;getBuf();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packet_size = packet[0];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(packet_size &lt;= to_process_data)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process_LobbyPacket(packet);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to_process_data -= packet_size;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packet_size;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 packet_size = packet[0];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 = to_process_data;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memcpy(over-&gt;getBuf(), packet, to_process_data);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mMyCharacter-&gt;recvLobbyPacket();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9085020" y="4457632"/>
            <a:ext cx="6651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Lobby/Game Server Handover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 </a:t>
            </a:r>
            <a:r>
              <a:rPr lang="ko-KR" altLang="en-US" dirty="0"/>
              <a:t>함수를 구분하여 로비서버와 게임서버가 보내는 패킷을 구분했습니다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네트워크 클래스 전역변수화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</a:t>
            </a:r>
            <a:r>
              <a:rPr lang="ko-KR" altLang="en-US" dirty="0"/>
              <a:t>함수에서 다른 클래스를 접근하려면 해당 객체가 전역변수여야 하기 때문입니다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9085020" y="1340196"/>
            <a:ext cx="851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통신 방식은 </a:t>
            </a:r>
            <a:r>
              <a:rPr lang="en-US" altLang="ko-KR" dirty="0"/>
              <a:t>Overlapped IO Callback </a:t>
            </a:r>
            <a:r>
              <a:rPr lang="ko-KR" altLang="en-US" dirty="0"/>
              <a:t>방식을 채택했습니다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 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817618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MMO </a:t>
            </a:r>
          </a:p>
          <a:p>
            <a:r>
              <a:rPr lang="en-US" altLang="ko-KR" sz="6000" dirty="0"/>
              <a:t>Simulation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754163"/>
            <a:ext cx="31107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Noto Sans CJK KR Black" pitchFamily="34" charset="0"/>
              </a:rPr>
              <a:t>이수민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19600" y="2134455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933945" y="5397628"/>
            <a:ext cx="451876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몬스터</a:t>
            </a:r>
            <a:r>
              <a:rPr lang="en-US" altLang="ko-KR" sz="1600" dirty="0"/>
              <a:t> 20</a:t>
            </a:r>
            <a:r>
              <a:rPr lang="ko-KR" altLang="en-US" sz="1600" dirty="0"/>
              <a:t>만 마리와 함께하는 간단한 </a:t>
            </a:r>
            <a:r>
              <a:rPr lang="en-US" altLang="ko-KR" sz="1600" dirty="0"/>
              <a:t>MMO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 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SFML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IOCP</a:t>
            </a:r>
          </a:p>
          <a:p>
            <a:pPr marL="0" indent="0">
              <a:buNone/>
            </a:pPr>
            <a:r>
              <a:rPr lang="en-US" altLang="ko-KR" sz="1600" dirty="0"/>
              <a:t> DB : MSSQL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https://github.com/boy0501/MMOSimul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708" y="1965495"/>
            <a:ext cx="7989470" cy="6683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F16A40C7-44BA-FA3A-37F1-95A8164937C1}"/>
              </a:ext>
            </a:extLst>
          </p:cNvPr>
          <p:cNvGrpSpPr/>
          <p:nvPr/>
        </p:nvGrpSpPr>
        <p:grpSpPr>
          <a:xfrm>
            <a:off x="11939134" y="1257300"/>
            <a:ext cx="6106494" cy="3528834"/>
            <a:chOff x="9492063" y="1226150"/>
            <a:chExt cx="7648149" cy="424714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6846CEF5-AB98-6F1E-5581-E22B5DAC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394592" y="472097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/>
              <a:t>AI </a:t>
            </a:r>
            <a:r>
              <a:rPr lang="ko-KR" altLang="en-US" sz="2000" b="1" dirty="0"/>
              <a:t>몬스터 </a:t>
            </a:r>
            <a:r>
              <a:rPr lang="en-US" altLang="ko-KR" sz="2000" b="1" dirty="0"/>
              <a:t>Lua </a:t>
            </a:r>
            <a:r>
              <a:rPr lang="ko-KR" altLang="en-US" sz="2000" b="1" dirty="0"/>
              <a:t>연동</a:t>
            </a:r>
            <a:endParaRPr lang="en-US" sz="2000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1447800" y="7174490"/>
            <a:ext cx="14660498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/>
              <a:t>몬스터의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로직을 </a:t>
            </a:r>
            <a:r>
              <a:rPr lang="en-US" altLang="ko-KR" sz="2400" b="1" dirty="0" err="1"/>
              <a:t>lua</a:t>
            </a:r>
            <a:r>
              <a:rPr lang="en-US" altLang="ko-KR" sz="2400" b="1" dirty="0"/>
              <a:t> script</a:t>
            </a:r>
            <a:r>
              <a:rPr lang="ko-KR" altLang="en-US" sz="2400" b="1" dirty="0"/>
              <a:t>로 연동했습니다</a:t>
            </a:r>
            <a:r>
              <a:rPr lang="en-US" altLang="ko-KR" sz="24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600" b="1" dirty="0"/>
              <a:t>모든 몬스터 스크립트는 </a:t>
            </a:r>
            <a:r>
              <a:rPr lang="ko-KR" altLang="en-US" sz="1600" dirty="0"/>
              <a:t>매 초마다 불리는 </a:t>
            </a:r>
            <a:r>
              <a:rPr lang="en-US" altLang="ko-KR" sz="1600" b="1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b="1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b="1" dirty="0"/>
              <a:t>C++</a:t>
            </a:r>
            <a:r>
              <a:rPr lang="ko-KR" altLang="en-US" sz="1600" b="1" dirty="0"/>
              <a:t>에 대한 깊은 이해가 없어도 컨텐츠를 개발 할 수 있게 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68876" y="1173478"/>
            <a:ext cx="11430000" cy="5581264"/>
            <a:chOff x="7758781" y="1018752"/>
            <a:chExt cx="9707886" cy="6282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781" y="1018752"/>
              <a:ext cx="9707886" cy="6282266"/>
            </a:xfrm>
            <a:prstGeom prst="rect">
              <a:avLst/>
            </a:prstGeom>
          </p:spPr>
        </p:pic>
      </p:grp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92" y="1505865"/>
            <a:ext cx="4991457" cy="4732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4" y="1521877"/>
            <a:ext cx="6106494" cy="4732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5E32B3-37D6-A86C-0753-2D1EE805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0801" y="1546725"/>
            <a:ext cx="6037414" cy="30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8781" y="7626279"/>
            <a:ext cx="327736" cy="854062"/>
            <a:chOff x="7758781" y="7626279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8781" y="7626279"/>
              <a:ext cx="327735" cy="327735"/>
              <a:chOff x="7758781" y="7626279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8781" y="762627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58781" y="8152605"/>
              <a:ext cx="327735" cy="327735"/>
              <a:chOff x="7758781" y="815260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8781" y="8152605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55623" y="430716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동접을</a:t>
            </a:r>
            <a:r>
              <a:rPr lang="ko-KR" altLang="en-US" sz="2000" b="1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늘리기 위한 </a:t>
            </a:r>
            <a:r>
              <a:rPr lang="en-US" sz="2000" b="1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Process</a:t>
            </a:r>
            <a:endParaRPr lang="en-US" sz="2000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8296038" y="7626276"/>
            <a:ext cx="83714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플레이어의 상태를 모든 플레이어에게 보낼 필요가 없기 때문에 </a:t>
            </a:r>
            <a:r>
              <a:rPr lang="en-US" altLang="ko-KR" dirty="0" err="1"/>
              <a:t>viewlist</a:t>
            </a:r>
            <a:r>
              <a:rPr lang="ko-KR" altLang="en-US" dirty="0"/>
              <a:t>를 만들어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Viewlist</a:t>
            </a:r>
            <a:r>
              <a:rPr lang="ko-KR" altLang="en-US" dirty="0"/>
              <a:t>를 만들기 위해서 모든 플레이어를 검색해야 했던 것을 </a:t>
            </a:r>
            <a:r>
              <a:rPr lang="en-US" altLang="ko-KR" dirty="0"/>
              <a:t>Sector</a:t>
            </a:r>
            <a:r>
              <a:rPr lang="ko-KR" altLang="en-US" dirty="0"/>
              <a:t>로 분할하여 검색 오버헤드를 줄여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466581" y="9409042"/>
            <a:ext cx="80158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7~800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Noto Sans CJK KR Bold" pitchFamily="34" charset="0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Noto Sans CJK KR Bold" pitchFamily="34" charset="0"/>
              </a:rPr>
              <a:t>이상 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015238" y="1018752"/>
            <a:ext cx="4492426" cy="4249534"/>
            <a:chOff x="3015238" y="1018752"/>
            <a:chExt cx="4492426" cy="4249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8781" y="1018752"/>
            <a:ext cx="9707886" cy="6282266"/>
            <a:chOff x="7758781" y="1018752"/>
            <a:chExt cx="9707886" cy="6282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8781" y="1018752"/>
              <a:ext cx="9707886" cy="6282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" y="5928310"/>
            <a:ext cx="7549258" cy="3482389"/>
            <a:chOff x="4381475" y="5522286"/>
            <a:chExt cx="3126190" cy="42495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1475" y="5522286"/>
              <a:ext cx="3126190" cy="424953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9DD605-9DCB-29AF-614B-FE6C7630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720" y="1194683"/>
            <a:ext cx="4085461" cy="40363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943" y="6148788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9382885" y="1343729"/>
            <a:ext cx="6197733" cy="56323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character-&gt;x = x;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character-&gt;y = y;</a:t>
            </a:r>
          </a:p>
          <a:p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sx = x / 100;</a:t>
            </a:r>
            <a:r>
              <a:rPr lang="fr-FR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//sectionX</a:t>
            </a:r>
            <a:endParaRPr lang="fr-FR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 / 100;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sectionY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].erase(remove(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].begin(),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].end(), character-&gt;_id),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push_back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(character-&gt;_id);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max(0,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min(20,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max(0,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j &lt; min(20,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++j){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vector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Sector{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other : Sector){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characters</a:t>
            </a:r>
            <a:r>
              <a:rPr lang="en-US" altLang="ko-KR" sz="12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other</a:t>
            </a:r>
            <a:r>
              <a:rPr lang="en-US" altLang="ko-KR" sz="12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-&gt;_state)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is_Near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other))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nearlist.insert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(other);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6" y="6152395"/>
            <a:ext cx="3732656" cy="29768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</a:t>
            </a:r>
            <a:r>
              <a:rPr lang="ko-KR" altLang="en-US" dirty="0"/>
              <a:t> </a:t>
            </a:r>
            <a:r>
              <a:rPr lang="en-US" altLang="ko-KR" dirty="0"/>
              <a:t>Simulation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5437" y="464864"/>
            <a:ext cx="6171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/>
              <a:t>이벤트 타이머 스레드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8923975" y="1197872"/>
            <a:ext cx="8126925" cy="6279550"/>
            <a:chOff x="958095" y="1226150"/>
            <a:chExt cx="8126925" cy="8120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095" y="1226150"/>
              <a:ext cx="8126925" cy="8120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206" y="1200113"/>
            <a:ext cx="7119725" cy="6279551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986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이벤트들</a:t>
            </a:r>
            <a:r>
              <a:rPr lang="en-US" altLang="ko-KR" dirty="0"/>
              <a:t>(</a:t>
            </a:r>
            <a:r>
              <a:rPr lang="ko-KR" altLang="en-US" dirty="0" err="1"/>
              <a:t>디버프</a:t>
            </a:r>
            <a:r>
              <a:rPr lang="en-US" altLang="ko-KR" dirty="0"/>
              <a:t>, </a:t>
            </a:r>
            <a:r>
              <a:rPr lang="ko-KR" altLang="en-US" dirty="0"/>
              <a:t>자동회복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)</a:t>
            </a:r>
            <a:r>
              <a:rPr lang="ko-KR" altLang="en-US" dirty="0"/>
              <a:t>을 처리하기 위해 </a:t>
            </a:r>
            <a:r>
              <a:rPr lang="en-US" altLang="ko-KR" dirty="0" err="1"/>
              <a:t>TimerThread</a:t>
            </a:r>
            <a:r>
              <a:rPr lang="ko-KR" altLang="en-US" dirty="0"/>
              <a:t>를 만들어 처리했습니다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Concurrency_queue</a:t>
            </a:r>
            <a:r>
              <a:rPr lang="ko-KR" altLang="en-US" dirty="0"/>
              <a:t>에 원하는 이벤트를 넣고 </a:t>
            </a:r>
            <a:r>
              <a:rPr lang="en-US" altLang="ko-KR" dirty="0" err="1"/>
              <a:t>TimerThread</a:t>
            </a:r>
            <a:r>
              <a:rPr lang="ko-KR" altLang="en-US" dirty="0"/>
              <a:t>에서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en-US" altLang="ko-KR" dirty="0"/>
              <a:t>PQCS</a:t>
            </a:r>
            <a:r>
              <a:rPr lang="ko-KR" altLang="en-US" dirty="0"/>
              <a:t>를 통해 </a:t>
            </a:r>
            <a:r>
              <a:rPr lang="en-US" altLang="ko-KR" dirty="0"/>
              <a:t>GQCS</a:t>
            </a:r>
            <a:r>
              <a:rPr lang="ko-KR" altLang="en-US" dirty="0"/>
              <a:t>로 이벤트를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Pop</a:t>
            </a:r>
            <a:r>
              <a:rPr lang="ko-KR" altLang="en-US" dirty="0"/>
              <a:t> 했을 때 이벤트가 실행되어야 할 시간이 아니라면 </a:t>
            </a:r>
            <a:r>
              <a:rPr lang="en-US" altLang="ko-KR" dirty="0"/>
              <a:t>queue</a:t>
            </a:r>
            <a:r>
              <a:rPr lang="ko-KR" altLang="en-US" dirty="0"/>
              <a:t>에 다시 넣어주고 </a:t>
            </a:r>
            <a:r>
              <a:rPr lang="en-US" altLang="ko-KR" dirty="0"/>
              <a:t>1</a:t>
            </a:r>
            <a:r>
              <a:rPr lang="ko-KR" altLang="en-US" dirty="0"/>
              <a:t>초 또는 </a:t>
            </a:r>
            <a:r>
              <a:rPr lang="en-US" altLang="ko-KR" dirty="0"/>
              <a:t>1</a:t>
            </a:r>
            <a:r>
              <a:rPr lang="ko-KR" altLang="en-US" dirty="0"/>
              <a:t>초 아래라면 그 시간 만큼 </a:t>
            </a:r>
            <a:r>
              <a:rPr lang="en-US" altLang="ko-KR" dirty="0"/>
              <a:t>sleep </a:t>
            </a:r>
            <a:r>
              <a:rPr lang="ko-KR" altLang="en-US" dirty="0"/>
              <a:t>해주어 </a:t>
            </a:r>
            <a:endParaRPr lang="en-US" altLang="ko-KR" dirty="0"/>
          </a:p>
          <a:p>
            <a:r>
              <a:rPr lang="ko-KR" altLang="en-US" dirty="0"/>
              <a:t>스레드가 의미없이 돌아가는 것을 줄였습니다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577" y="1197872"/>
            <a:ext cx="7957720" cy="609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15C1C-39A6-AFF7-FE8C-A80CE9E1E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166" y="1370202"/>
            <a:ext cx="6952011" cy="59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1609</Words>
  <Application>Microsoft Office PowerPoint</Application>
  <PresentationFormat>사용자 지정</PresentationFormat>
  <Paragraphs>238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CJK KR Black</vt:lpstr>
      <vt:lpstr>Noto Sans CJK KR Bold</vt:lpstr>
      <vt:lpstr>Noto Sans CJK KR Medium</vt:lpstr>
      <vt:lpstr>Noto Sans CJK KR Regular</vt:lpstr>
      <vt:lpstr>돋움체</vt:lpstr>
      <vt:lpstr>Arial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sumin</cp:lastModifiedBy>
  <cp:revision>20</cp:revision>
  <dcterms:created xsi:type="dcterms:W3CDTF">2022-09-09T01:22:17Z</dcterms:created>
  <dcterms:modified xsi:type="dcterms:W3CDTF">2022-09-14T15:45:42Z</dcterms:modified>
</cp:coreProperties>
</file>